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10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7C6A"/>
    <a:srgbClr val="2F5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1860" autoAdjust="0"/>
  </p:normalViewPr>
  <p:slideViewPr>
    <p:cSldViewPr snapToGrid="0">
      <p:cViewPr varScale="1">
        <p:scale>
          <a:sx n="104" d="100"/>
          <a:sy n="104" d="100"/>
        </p:scale>
        <p:origin x="8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0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2CDB6-C267-41A2-A660-C99DF23CB2E6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2EB19-2911-4C9A-B172-3DEE730210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91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872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91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2EB19-2911-4C9A-B172-3DEE7302107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7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46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43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70916" y="0"/>
            <a:ext cx="798654" cy="1157468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9591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0337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17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795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678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77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29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38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83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9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89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606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 flipH="1">
            <a:off x="10394066" y="0"/>
            <a:ext cx="752354" cy="1169043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647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84238" y="0"/>
            <a:ext cx="773757" cy="126018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161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17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E53DFC-CFB7-421D-96DA-66DFAF0E01E9}" type="datetimeFigureOut">
              <a:rPr lang="de-DE" smtClean="0"/>
              <a:t>02.08.2024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D0BB-CB79-4B1C-AA62-07BA8A35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3425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  <p:sldLayoutId id="2147485215" r:id="rId5"/>
    <p:sldLayoutId id="2147485216" r:id="rId6"/>
    <p:sldLayoutId id="2147485217" r:id="rId7"/>
    <p:sldLayoutId id="2147485218" r:id="rId8"/>
    <p:sldLayoutId id="2147485219" r:id="rId9"/>
    <p:sldLayoutId id="2147485220" r:id="rId10"/>
    <p:sldLayoutId id="2147485221" r:id="rId11"/>
    <p:sldLayoutId id="2147485222" r:id="rId12"/>
    <p:sldLayoutId id="2147485223" r:id="rId13"/>
    <p:sldLayoutId id="2147485224" r:id="rId14"/>
    <p:sldLayoutId id="2147485225" r:id="rId15"/>
    <p:sldLayoutId id="2147485226" r:id="rId16"/>
    <p:sldLayoutId id="21474852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1154954" y="1447800"/>
            <a:ext cx="8825659" cy="920422"/>
          </a:xfrm>
        </p:spPr>
        <p:txBody>
          <a:bodyPr tIns="90000" bIns="90000">
            <a:spAutoFit/>
          </a:bodyPr>
          <a:lstStyle/>
          <a:p>
            <a:r>
              <a:rPr lang="de-DE" dirty="0" smtClean="0">
                <a:latin typeface="Calibri" panose="020F0502020204030204" pitchFamily="34" charset="0"/>
                <a:cs typeface="Calibri" panose="020F0502020204030204" pitchFamily="34" charset="0"/>
              </a:rPr>
              <a:t>Herzlich Willkommen!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de-DE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Informationen zum Schüler-BAföG</a:t>
            </a:r>
            <a:endParaRPr lang="de-DE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498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45884" y="1601198"/>
            <a:ext cx="1002030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BAföG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heißt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Bundesausbildungsförderungsgesetz</a:t>
            </a:r>
          </a:p>
          <a:p>
            <a:endParaRPr lang="de-DE" sz="20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Ziel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der Ausbildungsförderung ist es, 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allen die Chance zu geben, ihre Pläne für </a:t>
            </a:r>
            <a:r>
              <a:rPr lang="de-DE" sz="2000" smtClean="0">
                <a:latin typeface="Calibri" panose="020F0502020204030204" pitchFamily="34" charset="0"/>
                <a:cs typeface="Calibri" panose="020F0502020204030204" pitchFamily="34" charset="0"/>
              </a:rPr>
              <a:t>die Berufsausbildung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zu verwirklichen, auch wenn die eigenen Eltern finanziell nicht unterstützen können. </a:t>
            </a:r>
          </a:p>
          <a:p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 handelt sich um eine </a:t>
            </a:r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staatliche Förderung,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die</a:t>
            </a:r>
            <a:r>
              <a:rPr lang="de-DE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zu 100 % durch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den Bund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finanziert wird.</a:t>
            </a: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ein </a:t>
            </a: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Anspruch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auf Ausbildungsförderung besteht, hängt von zwei Faktoren ab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Ist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die Ausbildung </a:t>
            </a: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 Grunde nach förderungsfähig?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Sind die </a:t>
            </a:r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persönlichen Voraussetzungen erfüllt?</a:t>
            </a:r>
          </a:p>
        </p:txBody>
      </p:sp>
    </p:spTree>
    <p:extLst>
      <p:ext uri="{BB962C8B-B14F-4D97-AF65-F5344CB8AC3E}">
        <p14:creationId xmlns:p14="http://schemas.microsoft.com/office/powerpoint/2010/main" val="3073954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92727" y="350982"/>
            <a:ext cx="1138352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2000" b="1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Ist die Ausbildung förderungsfähig</a:t>
            </a:r>
            <a:r>
              <a:rPr lang="de-DE" sz="2000" b="1" dirty="0">
                <a:latin typeface="Calibri" panose="020F0502020204030204" pitchFamily="34" charset="0"/>
              </a:rPr>
              <a:t>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Dem Grunde nach förderungsfähig sind: </a:t>
            </a:r>
            <a:endParaRPr lang="de-DE" sz="2000" dirty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zwei- oder dreijährige Bildungsgänge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mit berufsqualifizierendem Abschluss, wie z. B. Kinderpfleger/in oder </a:t>
            </a:r>
            <a:r>
              <a:rPr lang="de-DE" sz="2000" dirty="0" smtClean="0">
                <a:latin typeface="Calibri" panose="020F0502020204030204" pitchFamily="34" charset="0"/>
              </a:rPr>
              <a:t>Sozialassistent/in, Kosmetiker/in</a:t>
            </a:r>
            <a:endParaRPr lang="de-DE" sz="2000" dirty="0" smtClean="0">
              <a:latin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in Assistenten-Berufen,  wie z. B. </a:t>
            </a:r>
            <a:r>
              <a:rPr lang="de-DE" sz="2000" dirty="0" smtClean="0">
                <a:latin typeface="Calibri" panose="020F0502020204030204" pitchFamily="34" charset="0"/>
              </a:rPr>
              <a:t>Assistent/in </a:t>
            </a:r>
            <a:r>
              <a:rPr lang="de-DE" sz="2000" dirty="0" smtClean="0">
                <a:latin typeface="Calibri" panose="020F0502020204030204" pitchFamily="34" charset="0"/>
              </a:rPr>
              <a:t>für Ernährung und </a:t>
            </a:r>
            <a:r>
              <a:rPr lang="de-DE" sz="2000" dirty="0" smtClean="0">
                <a:latin typeface="Calibri" panose="020F0502020204030204" pitchFamily="34" charset="0"/>
              </a:rPr>
              <a:t>Versorgung, CTA, </a:t>
            </a:r>
            <a:r>
              <a:rPr lang="de-DE" sz="2000" dirty="0" smtClean="0">
                <a:latin typeface="Calibri" panose="020F0502020204030204" pitchFamily="34" charset="0"/>
              </a:rPr>
              <a:t>PTA, ITA </a:t>
            </a:r>
            <a:r>
              <a:rPr lang="de-DE" sz="2000" dirty="0" smtClean="0">
                <a:latin typeface="Calibri" panose="020F0502020204030204" pitchFamily="34" charset="0"/>
              </a:rPr>
              <a:t>, GTA     mit </a:t>
            </a:r>
            <a:r>
              <a:rPr lang="de-DE" sz="2000" dirty="0" smtClean="0">
                <a:latin typeface="Calibri" panose="020F0502020204030204" pitchFamily="34" charset="0"/>
              </a:rPr>
              <a:t>Schulabschluss Fachhochschulreife oder Hochschulreife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als Heilerziehungspfleger/in, als Erzieher/in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*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in Gesundheitsberufen, wie z. B.  Physio- oder Ergotherapie, Logopädie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Fach- und Fachoberschulklassen, deren Besuch eine abgeschlossene Berufsausbildung  </a:t>
            </a:r>
            <a:r>
              <a:rPr lang="de-DE" sz="2000" dirty="0" smtClean="0">
                <a:latin typeface="Calibri" panose="020F0502020204030204" pitchFamily="34" charset="0"/>
              </a:rPr>
              <a:t>voraus-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 setzt</a:t>
            </a:r>
            <a:r>
              <a:rPr lang="de-DE" sz="2000" dirty="0">
                <a:latin typeface="Calibri" panose="020F0502020204030204" pitchFamily="34" charset="0"/>
              </a:rPr>
              <a:t>, wie beispielsweise die Klasse 12 </a:t>
            </a:r>
            <a:r>
              <a:rPr lang="de-DE" sz="2000" dirty="0" smtClean="0">
                <a:latin typeface="Calibri" panose="020F0502020204030204" pitchFamily="34" charset="0"/>
              </a:rPr>
              <a:t>B oder die Fachschulen </a:t>
            </a:r>
            <a:r>
              <a:rPr lang="de-DE" sz="2000" dirty="0">
                <a:latin typeface="Calibri" panose="020F0502020204030204" pitchFamily="34" charset="0"/>
              </a:rPr>
              <a:t>z. B. für Technik oder </a:t>
            </a:r>
            <a:r>
              <a:rPr lang="de-DE" sz="2000" dirty="0" smtClean="0">
                <a:latin typeface="Calibri" panose="020F0502020204030204" pitchFamily="34" charset="0"/>
              </a:rPr>
              <a:t>Betriebswirtschaft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*</a:t>
            </a:r>
            <a:endParaRPr lang="de-DE" sz="20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endParaRPr lang="de-DE" sz="2000" b="1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r>
              <a:rPr lang="de-DE" sz="2000" b="1" dirty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    * Besonderheit :</a:t>
            </a:r>
            <a:r>
              <a:rPr lang="de-DE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de-DE" sz="2000" dirty="0">
                <a:latin typeface="Calibri" panose="020F0502020204030204" pitchFamily="34" charset="0"/>
              </a:rPr>
              <a:t>bei der </a:t>
            </a:r>
            <a:r>
              <a:rPr lang="de-DE" sz="2000" dirty="0" smtClean="0">
                <a:latin typeface="Calibri" panose="020F0502020204030204" pitchFamily="34" charset="0"/>
              </a:rPr>
              <a:t>Erzieher- und Heilerzieherausbildung und dem Besuch von Fachschulen </a:t>
            </a: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	</a:t>
            </a:r>
            <a:r>
              <a:rPr lang="de-DE" sz="2000" dirty="0" smtClean="0">
                <a:latin typeface="Calibri" panose="020F0502020204030204" pitchFamily="34" charset="0"/>
              </a:rPr>
              <a:t>			      besteht die Wahlmöglichkeit zwischen Schüler- und Aufstiegs-BAföG! 			  		             </a:t>
            </a:r>
            <a:r>
              <a:rPr lang="de-DE" sz="2000" dirty="0">
                <a:latin typeface="Calibri" panose="020F0502020204030204" pitchFamily="34" charset="0"/>
              </a:rPr>
              <a:t>		 </a:t>
            </a:r>
            <a:r>
              <a:rPr lang="de-DE" sz="2000" dirty="0" smtClean="0">
                <a:latin typeface="Calibri" panose="020F0502020204030204" pitchFamily="34" charset="0"/>
              </a:rPr>
              <a:t>     (Beratungsangebot siehe Seite 9)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623835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02079" y="1016000"/>
            <a:ext cx="889646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000" dirty="0" smtClean="0">
                <a:latin typeface="Calibri" panose="020F0502020204030204" pitchFamily="34" charset="0"/>
              </a:rPr>
              <a:t>Ebenfalls dem Grunde nach förderungsfähig sind: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Abendrealschulen </a:t>
            </a:r>
            <a:r>
              <a:rPr lang="de-DE" sz="2000" dirty="0">
                <a:latin typeface="Calibri" panose="020F0502020204030204" pitchFamily="34" charset="0"/>
              </a:rPr>
              <a:t>(ab 3. </a:t>
            </a:r>
            <a:r>
              <a:rPr lang="de-DE" sz="2000" dirty="0" smtClean="0">
                <a:latin typeface="Calibri" panose="020F0502020204030204" pitchFamily="34" charset="0"/>
              </a:rPr>
              <a:t>Semester), Abendgymnasien </a:t>
            </a:r>
            <a:r>
              <a:rPr lang="de-DE" sz="2000" dirty="0">
                <a:latin typeface="Calibri" panose="020F0502020204030204" pitchFamily="34" charset="0"/>
              </a:rPr>
              <a:t>(ab 4. </a:t>
            </a:r>
            <a:r>
              <a:rPr lang="de-DE" sz="2000" dirty="0" smtClean="0">
                <a:latin typeface="Calibri" panose="020F0502020204030204" pitchFamily="34" charset="0"/>
              </a:rPr>
              <a:t>Semester) </a:t>
            </a:r>
            <a:r>
              <a:rPr lang="de-DE" sz="2000" dirty="0">
                <a:latin typeface="Calibri" panose="020F0502020204030204" pitchFamily="34" charset="0"/>
              </a:rPr>
              <a:t>bzw</a:t>
            </a:r>
            <a:r>
              <a:rPr lang="de-DE" sz="2000" dirty="0" smtClean="0">
                <a:latin typeface="Calibri" panose="020F0502020204030204" pitchFamily="34" charset="0"/>
              </a:rPr>
              <a:t>. Kolleg </a:t>
            </a:r>
            <a:r>
              <a:rPr lang="de-DE" sz="2000" dirty="0">
                <a:latin typeface="Calibri" panose="020F0502020204030204" pitchFamily="34" charset="0"/>
              </a:rPr>
              <a:t>(ab 1. </a:t>
            </a:r>
            <a:r>
              <a:rPr lang="de-DE" sz="2000" dirty="0" smtClean="0">
                <a:latin typeface="Calibri" panose="020F0502020204030204" pitchFamily="34" charset="0"/>
              </a:rPr>
              <a:t>Semester)  - im Kreis Borken möglich am Weiterbildungskolleg Westmünsterland Bocholt oder am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 Kolleg Gronau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Hochschulen/Fachhochschulen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nur in Ausnahmefällen förderungsfähig</a:t>
            </a:r>
            <a:r>
              <a:rPr lang="de-DE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 </a:t>
            </a:r>
          </a:p>
          <a:p>
            <a:pPr lvl="1"/>
            <a:r>
              <a:rPr lang="de-DE" sz="2000" dirty="0" smtClean="0">
                <a:latin typeface="Calibri" panose="020F0502020204030204" pitchFamily="34" charset="0"/>
              </a:rPr>
              <a:t>allgemeinbildende Schulen und Berufsfachschulen ab Klasse 10, z. B.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Ausbildungsvorbereitung in Vollzeit,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einjährige Berufsfachschulen,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 Berufsfachschulen, die berufliche Kenntnisse und den schulischen Teil der Fachhochschulreife vermitteln,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Gesamtschulen, Gymnasien, berufliche Gymnasien mit Schwerpunkt</a:t>
            </a:r>
            <a:endParaRPr lang="de-DE" sz="2000" b="1" dirty="0" smtClean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lvl="0"/>
            <a:endParaRPr lang="de-DE" sz="20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07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65629" y="1452880"/>
            <a:ext cx="101745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 smtClean="0">
                <a:latin typeface="Calibri" panose="020F0502020204030204" pitchFamily="34" charset="0"/>
              </a:rPr>
              <a:t>Sind die persönlichen Voraussetzungen erfüllt?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Zu den persönlichen Voraussetzungen </a:t>
            </a:r>
            <a:r>
              <a:rPr lang="de-DE" sz="2000" dirty="0" smtClean="0">
                <a:latin typeface="Calibri" panose="020F0502020204030204" pitchFamily="34" charset="0"/>
              </a:rPr>
              <a:t>zählen:</a:t>
            </a:r>
            <a:endParaRPr lang="de-DE" sz="2000" dirty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die </a:t>
            </a:r>
            <a:r>
              <a:rPr lang="de-DE" sz="2000" dirty="0" smtClean="0">
                <a:latin typeface="Calibri" panose="020F0502020204030204" pitchFamily="34" charset="0"/>
              </a:rPr>
              <a:t>Staatsangehörigkeit (bei einer Aufenthaltsgestattung besteht kein BAföG-Anspruch)</a:t>
            </a: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die Eignung (prüft die Schule)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latin typeface="Calibri" panose="020F0502020204030204" pitchFamily="34" charset="0"/>
              </a:rPr>
              <a:t>das Alter </a:t>
            </a:r>
            <a:endParaRPr lang="de-DE" sz="2000" dirty="0" smtClean="0">
              <a:latin typeface="Calibri" panose="020F0502020204030204" pitchFamily="34" charset="0"/>
            </a:endParaRPr>
          </a:p>
          <a:p>
            <a:pPr lvl="0"/>
            <a:r>
              <a:rPr lang="de-DE" sz="2000" dirty="0">
                <a:latin typeface="Calibri" panose="020F0502020204030204" pitchFamily="34" charset="0"/>
              </a:rPr>
              <a:t> </a:t>
            </a:r>
            <a:r>
              <a:rPr lang="de-DE" sz="2000" dirty="0" smtClean="0">
                <a:latin typeface="Calibri" panose="020F0502020204030204" pitchFamily="34" charset="0"/>
              </a:rPr>
              <a:t>     Ausbildungsförderung </a:t>
            </a:r>
            <a:r>
              <a:rPr lang="de-DE" sz="2000" dirty="0">
                <a:latin typeface="Calibri" panose="020F0502020204030204" pitchFamily="34" charset="0"/>
              </a:rPr>
              <a:t>wird nicht geleistet, wenn die </a:t>
            </a:r>
            <a:r>
              <a:rPr lang="de-DE" sz="2000" dirty="0" smtClean="0">
                <a:latin typeface="Calibri" panose="020F0502020204030204" pitchFamily="34" charset="0"/>
              </a:rPr>
              <a:t>Auszubildenden</a:t>
            </a:r>
          </a:p>
          <a:p>
            <a:pPr lvl="0"/>
            <a:r>
              <a:rPr lang="de-DE" sz="2000" dirty="0" smtClean="0">
                <a:latin typeface="Calibri" panose="020F0502020204030204" pitchFamily="34" charset="0"/>
              </a:rPr>
              <a:t>      bei </a:t>
            </a:r>
            <a:r>
              <a:rPr lang="de-DE" sz="2000" dirty="0">
                <a:latin typeface="Calibri" panose="020F0502020204030204" pitchFamily="34" charset="0"/>
              </a:rPr>
              <a:t>Beginn des </a:t>
            </a:r>
            <a:r>
              <a:rPr lang="de-DE" sz="2000" dirty="0" smtClean="0">
                <a:latin typeface="Calibri" panose="020F0502020204030204" pitchFamily="34" charset="0"/>
              </a:rPr>
              <a:t>Ausbildungsabschnitts </a:t>
            </a:r>
            <a:r>
              <a:rPr lang="de-DE" sz="2000" dirty="0">
                <a:latin typeface="Calibri" panose="020F0502020204030204" pitchFamily="34" charset="0"/>
              </a:rPr>
              <a:t>das </a:t>
            </a:r>
            <a:r>
              <a:rPr lang="de-DE" sz="2000" dirty="0" smtClean="0">
                <a:latin typeface="Calibri" panose="020F0502020204030204" pitchFamily="34" charset="0"/>
              </a:rPr>
              <a:t>45. Lebensjahr vollendet haben.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>
                <a:latin typeface="Calibri" panose="020F0502020204030204" pitchFamily="34" charset="0"/>
              </a:rPr>
              <a:t>      Ausnahmen </a:t>
            </a:r>
            <a:r>
              <a:rPr lang="de-DE" sz="2000" dirty="0" smtClean="0">
                <a:latin typeface="Calibri" panose="020F0502020204030204" pitchFamily="34" charset="0"/>
              </a:rPr>
              <a:t>aus </a:t>
            </a:r>
            <a:r>
              <a:rPr lang="de-DE" sz="2000" dirty="0">
                <a:latin typeface="Calibri" panose="020F0502020204030204" pitchFamily="34" charset="0"/>
              </a:rPr>
              <a:t>persönlichen oder </a:t>
            </a:r>
            <a:r>
              <a:rPr lang="de-DE" sz="2000" dirty="0" smtClean="0">
                <a:latin typeface="Calibri" panose="020F0502020204030204" pitchFamily="34" charset="0"/>
              </a:rPr>
              <a:t>familiären </a:t>
            </a:r>
            <a:r>
              <a:rPr lang="de-DE" sz="2000" dirty="0">
                <a:latin typeface="Calibri" panose="020F0502020204030204" pitchFamily="34" charset="0"/>
              </a:rPr>
              <a:t>Gründen sind </a:t>
            </a:r>
            <a:r>
              <a:rPr lang="de-DE" sz="2000" dirty="0" smtClean="0">
                <a:latin typeface="Calibri" panose="020F0502020204030204" pitchFamily="34" charset="0"/>
              </a:rPr>
              <a:t>möglich. 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49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57745" y="1209964"/>
            <a:ext cx="986443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b="1" dirty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Wie hoch ist die Förderung?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 </a:t>
            </a:r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Der Bedarfssatz schwankt </a:t>
            </a:r>
            <a:r>
              <a:rPr lang="de-DE" sz="2000" dirty="0">
                <a:latin typeface="Calibri" panose="020F0502020204030204" pitchFamily="34" charset="0"/>
              </a:rPr>
              <a:t>je nach </a:t>
            </a:r>
            <a:r>
              <a:rPr lang="de-DE" sz="2000" dirty="0" smtClean="0">
                <a:latin typeface="Calibri" panose="020F0502020204030204" pitchFamily="34" charset="0"/>
              </a:rPr>
              <a:t>Schulform zwischen </a:t>
            </a:r>
            <a:r>
              <a:rPr lang="de-DE" sz="2000" dirty="0" smtClean="0">
                <a:latin typeface="Calibri" panose="020F0502020204030204" pitchFamily="34" charset="0"/>
              </a:rPr>
              <a:t>276,00 </a:t>
            </a:r>
            <a:r>
              <a:rPr lang="de-DE" sz="2000" dirty="0">
                <a:latin typeface="Calibri" panose="020F0502020204030204" pitchFamily="34" charset="0"/>
              </a:rPr>
              <a:t>€ und </a:t>
            </a:r>
            <a:r>
              <a:rPr lang="de-DE" sz="2000" dirty="0" smtClean="0">
                <a:latin typeface="Calibri" panose="020F0502020204030204" pitchFamily="34" charset="0"/>
              </a:rPr>
              <a:t>939,00 </a:t>
            </a:r>
            <a:r>
              <a:rPr lang="de-DE" sz="2000" dirty="0">
                <a:latin typeface="Calibri" panose="020F0502020204030204" pitchFamily="34" charset="0"/>
              </a:rPr>
              <a:t>€ </a:t>
            </a:r>
            <a:r>
              <a:rPr lang="de-DE" sz="2000" dirty="0" smtClean="0">
                <a:latin typeface="Calibri" panose="020F0502020204030204" pitchFamily="34" charset="0"/>
              </a:rPr>
              <a:t>monatlich.</a:t>
            </a:r>
          </a:p>
          <a:p>
            <a:r>
              <a:rPr lang="de-DE" sz="2000" dirty="0" smtClean="0">
                <a:latin typeface="Calibri" panose="020F0502020204030204" pitchFamily="34" charset="0"/>
              </a:rPr>
              <a:t>Im </a:t>
            </a:r>
            <a:r>
              <a:rPr lang="de-DE" sz="2000" dirty="0">
                <a:latin typeface="Calibri" panose="020F0502020204030204" pitchFamily="34" charset="0"/>
              </a:rPr>
              <a:t>BAföG richtet sich der </a:t>
            </a:r>
            <a:r>
              <a:rPr lang="de-DE" sz="2000" dirty="0" smtClean="0">
                <a:latin typeface="Calibri" panose="020F0502020204030204" pitchFamily="34" charset="0"/>
              </a:rPr>
              <a:t>Bedarfssatz </a:t>
            </a:r>
            <a:r>
              <a:rPr lang="de-DE" sz="2000" dirty="0">
                <a:latin typeface="Calibri" panose="020F0502020204030204" pitchFamily="34" charset="0"/>
              </a:rPr>
              <a:t>danach, ob die Auszubildenden bei den Eltern wohnen oder nicht. Die Auszubildenden wohnen auch dann bei den Eltern, wenn der bewohnte Raum im Eigentum der Eltern steht</a:t>
            </a:r>
            <a:r>
              <a:rPr lang="de-DE" sz="2000" dirty="0" smtClean="0">
                <a:latin typeface="Calibri" panose="020F0502020204030204" pitchFamily="34" charset="0"/>
              </a:rPr>
              <a:t>.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In der Regel ist die Höhe der Förderung abhängig vom Einkommen der leiblichen Eltern. Der Elternfreibetrag </a:t>
            </a:r>
            <a:r>
              <a:rPr lang="de-DE" sz="2000" dirty="0" smtClean="0">
                <a:latin typeface="Calibri" panose="020F0502020204030204" pitchFamily="34" charset="0"/>
              </a:rPr>
              <a:t>wurde zum 01.08.2024 erhöht</a:t>
            </a:r>
            <a:r>
              <a:rPr lang="de-DE" sz="2000" dirty="0" smtClean="0">
                <a:latin typeface="Calibri" panose="020F0502020204030204" pitchFamily="34" charset="0"/>
              </a:rPr>
              <a:t>.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Auszubildende, die ihr eigenes Kind betreuen, erhalten auf Antrag einen Zuschlag von 160 € monatlich pro Kind.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349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1099127" y="1085272"/>
            <a:ext cx="92909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b="1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Wer erhält eine elterneinkommensunabhängige Förderung?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Das Einkommen </a:t>
            </a:r>
            <a:r>
              <a:rPr lang="de-DE" sz="2000" dirty="0">
                <a:latin typeface="Calibri" panose="020F0502020204030204" pitchFamily="34" charset="0"/>
              </a:rPr>
              <a:t>der Eltern bleibt </a:t>
            </a:r>
            <a:r>
              <a:rPr lang="de-DE" sz="2000" dirty="0" smtClean="0">
                <a:latin typeface="Calibri" panose="020F0502020204030204" pitchFamily="34" charset="0"/>
              </a:rPr>
              <a:t>anrechnungsfrei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beim </a:t>
            </a:r>
            <a:r>
              <a:rPr lang="de-DE" sz="2000" dirty="0">
                <a:latin typeface="Calibri" panose="020F0502020204030204" pitchFamily="34" charset="0"/>
              </a:rPr>
              <a:t>Besuch des Abendgymnasiums ab 4. Semester </a:t>
            </a:r>
            <a:r>
              <a:rPr lang="de-DE" sz="2000" dirty="0" smtClean="0">
                <a:latin typeface="Calibri" panose="020F0502020204030204" pitchFamily="34" charset="0"/>
              </a:rPr>
              <a:t>und des Kollegs ab 1. Semester -im Kreis Borken möglich am Weiterbildungskolleg Westmünsterland Bocholt oder am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-Kolleg Gronau,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wenn der/die Auszubildende bei Beginn des Ausbildungsabschnitts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das 30. Lebensjahr vollendet hat oder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5 Jahre nach Vollendung des 18. Lebensjahrs erwerbstätig war oder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de-DE" sz="2000" dirty="0" smtClean="0">
                <a:latin typeface="Calibri" panose="020F0502020204030204" pitchFamily="34" charset="0"/>
              </a:rPr>
              <a:t>nach einer zumindest dreijährigen Ausbildung 3 Jahre erwerbstätig war.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6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163783" y="701964"/>
            <a:ext cx="908858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>
                <a:latin typeface="Calibri" panose="020F0502020204030204" pitchFamily="34" charset="0"/>
              </a:rPr>
              <a:t>Ab wann </a:t>
            </a:r>
            <a:r>
              <a:rPr lang="de-DE" sz="2000" b="1" dirty="0" smtClean="0">
                <a:latin typeface="Calibri" panose="020F0502020204030204" pitchFamily="34" charset="0"/>
              </a:rPr>
              <a:t>wird </a:t>
            </a:r>
            <a:r>
              <a:rPr lang="de-DE" sz="2000" b="1" dirty="0">
                <a:latin typeface="Calibri" panose="020F0502020204030204" pitchFamily="34" charset="0"/>
              </a:rPr>
              <a:t>Ausbildungsförderung gezahlt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BAföG </a:t>
            </a:r>
            <a:r>
              <a:rPr lang="de-DE" sz="2000" dirty="0">
                <a:latin typeface="Calibri" panose="020F0502020204030204" pitchFamily="34" charset="0"/>
              </a:rPr>
              <a:t>wird </a:t>
            </a:r>
            <a:r>
              <a:rPr lang="de-DE" sz="2000" dirty="0" smtClean="0">
                <a:latin typeface="Calibri" panose="020F0502020204030204" pitchFamily="34" charset="0"/>
              </a:rPr>
              <a:t>vom </a:t>
            </a:r>
            <a:r>
              <a:rPr lang="de-DE" sz="2000" dirty="0">
                <a:latin typeface="Calibri" panose="020F0502020204030204" pitchFamily="34" charset="0"/>
              </a:rPr>
              <a:t>Beginn des Monats an geleistet, in dem die Ausbildung </a:t>
            </a:r>
            <a:r>
              <a:rPr lang="de-DE" sz="2000" dirty="0" smtClean="0">
                <a:latin typeface="Calibri" panose="020F0502020204030204" pitchFamily="34" charset="0"/>
              </a:rPr>
              <a:t>aufgenommen wird, </a:t>
            </a:r>
            <a:r>
              <a:rPr lang="de-DE" sz="2000" dirty="0">
                <a:latin typeface="Calibri" panose="020F0502020204030204" pitchFamily="34" charset="0"/>
              </a:rPr>
              <a:t>frühestens jedoch vom Beginn des Antragsmonats an.</a:t>
            </a:r>
          </a:p>
          <a:p>
            <a:endParaRPr lang="de-DE" sz="2000" b="1" dirty="0">
              <a:latin typeface="Calibri" panose="020F0502020204030204" pitchFamily="34" charset="0"/>
            </a:endParaRP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b="1" dirty="0" smtClean="0">
                <a:latin typeface="Calibri" panose="020F0502020204030204" pitchFamily="34" charset="0"/>
              </a:rPr>
              <a:t>Muss </a:t>
            </a:r>
            <a:r>
              <a:rPr lang="de-DE" sz="2000" b="1" dirty="0">
                <a:latin typeface="Calibri" panose="020F0502020204030204" pitchFamily="34" charset="0"/>
              </a:rPr>
              <a:t>die Förderung zurückgezahlt werden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Schüler-BAföG </a:t>
            </a:r>
            <a:r>
              <a:rPr lang="de-DE" sz="2000" dirty="0">
                <a:latin typeface="Calibri" panose="020F0502020204030204" pitchFamily="34" charset="0"/>
              </a:rPr>
              <a:t>wird als </a:t>
            </a:r>
            <a:r>
              <a:rPr lang="de-DE" sz="2000" b="1" dirty="0">
                <a:latin typeface="Calibri" panose="020F0502020204030204" pitchFamily="34" charset="0"/>
              </a:rPr>
              <a:t>Zuschuss</a:t>
            </a:r>
            <a:r>
              <a:rPr lang="de-DE" sz="2000" dirty="0">
                <a:latin typeface="Calibri" panose="020F0502020204030204" pitchFamily="34" charset="0"/>
              </a:rPr>
              <a:t> gezahlt und muss nicht </a:t>
            </a:r>
            <a:r>
              <a:rPr lang="de-DE" sz="2000" dirty="0" smtClean="0">
                <a:latin typeface="Calibri" panose="020F0502020204030204" pitchFamily="34" charset="0"/>
              </a:rPr>
              <a:t>zurückgezahlt </a:t>
            </a:r>
            <a:r>
              <a:rPr lang="de-DE" sz="2000" dirty="0">
                <a:latin typeface="Calibri" panose="020F0502020204030204" pitchFamily="34" charset="0"/>
              </a:rPr>
              <a:t>werden.</a:t>
            </a:r>
          </a:p>
          <a:p>
            <a:r>
              <a:rPr lang="de-DE" sz="2000" dirty="0">
                <a:latin typeface="Calibri" panose="020F0502020204030204" pitchFamily="34" charset="0"/>
              </a:rPr>
              <a:t> </a:t>
            </a:r>
            <a:endParaRPr lang="de-DE" sz="2000" dirty="0" smtClean="0">
              <a:latin typeface="Calibri" panose="020F0502020204030204" pitchFamily="34" charset="0"/>
            </a:endParaRPr>
          </a:p>
          <a:p>
            <a:endParaRPr lang="de-DE" sz="2000" dirty="0">
              <a:latin typeface="Calibri" panose="020F0502020204030204" pitchFamily="34" charset="0"/>
            </a:endParaRPr>
          </a:p>
          <a:p>
            <a:r>
              <a:rPr lang="de-DE" sz="2000" b="1" dirty="0">
                <a:latin typeface="Calibri" panose="020F0502020204030204" pitchFamily="34" charset="0"/>
              </a:rPr>
              <a:t>Wo wird eine Förderung nach dem BAföG beantragt</a:t>
            </a:r>
            <a:r>
              <a:rPr lang="de-DE" sz="2000" b="1" dirty="0" smtClean="0">
                <a:latin typeface="Calibri" panose="020F0502020204030204" pitchFamily="34" charset="0"/>
              </a:rPr>
              <a:t>?</a:t>
            </a:r>
          </a:p>
          <a:p>
            <a:endParaRPr lang="de-DE" sz="2000" b="1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der Regel beim Amt für Ausbildungsförderung am Wohnort der Eltern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für Schüler/innen am Abendgymnasium und am Kolleg des Weiterbildungskollegs Westmünsterland und des </a:t>
            </a:r>
            <a:r>
              <a:rPr lang="de-DE" sz="2000" dirty="0" err="1" smtClean="0">
                <a:latin typeface="Calibri" panose="020F0502020204030204" pitchFamily="34" charset="0"/>
              </a:rPr>
              <a:t>Driland</a:t>
            </a:r>
            <a:r>
              <a:rPr lang="de-DE" sz="2000" dirty="0" smtClean="0">
                <a:latin typeface="Calibri" panose="020F0502020204030204" pitchFamily="34" charset="0"/>
              </a:rPr>
              <a:t>-Kollegs beim Amt für Ausbildungsförderung des Kreises Borken</a:t>
            </a: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745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21108" y="774557"/>
            <a:ext cx="1153305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Antragsunterlagen sind erhältlich: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in allen Bürgerbüros der Städte und Gemeinden des Kreises Borken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im Internet unter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 kreis-borken.de/</a:t>
            </a:r>
            <a:r>
              <a:rPr lang="de-DE" sz="2000" dirty="0" err="1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</a:t>
            </a:r>
            <a:endParaRPr lang="de-DE" sz="2000" dirty="0" smtClean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Online Beantragung unter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bafoeg-digital.de</a:t>
            </a:r>
            <a:endParaRPr lang="de-DE" sz="2000" dirty="0">
              <a:solidFill>
                <a:schemeClr val="bg2">
                  <a:lumMod val="40000"/>
                  <a:lumOff val="60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2000" dirty="0" smtClean="0">
                <a:latin typeface="Calibri" panose="020F0502020204030204" pitchFamily="34" charset="0"/>
              </a:rPr>
              <a:t>Persönliche und telefonische Beratung:</a:t>
            </a:r>
          </a:p>
          <a:p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per Telefon unter 02861 – 681 1430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per Mail unter </a:t>
            </a:r>
            <a:r>
              <a:rPr lang="de-DE" sz="2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Calibri" panose="020F0502020204030204" pitchFamily="34" charset="0"/>
              </a:rPr>
              <a:t>bafoeg@kreis-borken.de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alibri" panose="020F0502020204030204" pitchFamily="34" charset="0"/>
              </a:rPr>
              <a:t>im Kreishaus Borken, </a:t>
            </a:r>
            <a:r>
              <a:rPr lang="de-DE" sz="2000" dirty="0" err="1" smtClean="0">
                <a:latin typeface="Calibri" panose="020F0502020204030204" pitchFamily="34" charset="0"/>
              </a:rPr>
              <a:t>Burloer</a:t>
            </a:r>
            <a:r>
              <a:rPr lang="de-DE" sz="2000" dirty="0" smtClean="0">
                <a:latin typeface="Calibri" panose="020F0502020204030204" pitchFamily="34" charset="0"/>
              </a:rPr>
              <a:t> Str. 93, 46325 Borken (Anmeldung empfehlenswert)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 smtClean="0">
              <a:latin typeface="Calibri" panose="020F0502020204030204" pitchFamily="34" charset="0"/>
            </a:endParaRPr>
          </a:p>
          <a:p>
            <a:r>
              <a:rPr lang="de-DE" sz="4800" dirty="0" smtClean="0">
                <a:latin typeface="Calibri" panose="020F0502020204030204" pitchFamily="34" charset="0"/>
              </a:rPr>
              <a:t>Vielen Dank für Ihr Interesse!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48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715</Words>
  <Application>Microsoft Office PowerPoint</Application>
  <PresentationFormat>Breitbild</PresentationFormat>
  <Paragraphs>107</Paragraphs>
  <Slides>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Wingdings 3</vt:lpstr>
      <vt:lpstr>Ion</vt:lpstr>
      <vt:lpstr>Herzlich Willkommen!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König, Bärbel</dc:creator>
  <cp:lastModifiedBy>König, Bärbel</cp:lastModifiedBy>
  <cp:revision>178</cp:revision>
  <cp:lastPrinted>2023-05-03T12:06:16Z</cp:lastPrinted>
  <dcterms:created xsi:type="dcterms:W3CDTF">2021-02-03T13:39:44Z</dcterms:created>
  <dcterms:modified xsi:type="dcterms:W3CDTF">2024-08-02T09:41:12Z</dcterms:modified>
</cp:coreProperties>
</file>