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10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12192000" cy="6858000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7C6A"/>
    <a:srgbClr val="2F53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1860" autoAdjust="0"/>
  </p:normalViewPr>
  <p:slideViewPr>
    <p:cSldViewPr snapToGrid="0">
      <p:cViewPr varScale="1">
        <p:scale>
          <a:sx n="72" d="100"/>
          <a:sy n="72" d="100"/>
        </p:scale>
        <p:origin x="84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00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2CDB6-C267-41A2-A660-C99DF23CB2E6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2EB19-2911-4C9A-B172-3DEE730210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913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2EB19-2911-4C9A-B172-3DEE7302107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7872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2EB19-2911-4C9A-B172-3DEE7302107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919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2EB19-2911-4C9A-B172-3DEE73021078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570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469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743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Fass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09.05.2023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70916" y="0"/>
            <a:ext cx="798654" cy="1157468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9591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0337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8172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3795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6678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779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729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382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83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916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89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6068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Fass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 flipH="1">
            <a:off x="10394066" y="0"/>
            <a:ext cx="752354" cy="1169043"/>
          </a:xfr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647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84238" y="0"/>
            <a:ext cx="773757" cy="1260187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161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417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1E53DFC-CFB7-421D-96DA-66DFAF0E01E9}" type="datetimeFigureOut">
              <a:rPr lang="de-DE" smtClean="0"/>
              <a:t>09.05.2023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63425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  <p:sldLayoutId id="2147485215" r:id="rId5"/>
    <p:sldLayoutId id="2147485216" r:id="rId6"/>
    <p:sldLayoutId id="2147485217" r:id="rId7"/>
    <p:sldLayoutId id="2147485218" r:id="rId8"/>
    <p:sldLayoutId id="2147485219" r:id="rId9"/>
    <p:sldLayoutId id="2147485220" r:id="rId10"/>
    <p:sldLayoutId id="2147485221" r:id="rId11"/>
    <p:sldLayoutId id="2147485222" r:id="rId12"/>
    <p:sldLayoutId id="2147485223" r:id="rId13"/>
    <p:sldLayoutId id="2147485224" r:id="rId14"/>
    <p:sldLayoutId id="2147485225" r:id="rId15"/>
    <p:sldLayoutId id="2147485226" r:id="rId16"/>
    <p:sldLayoutId id="214748522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 idx="4294967295"/>
          </p:nvPr>
        </p:nvSpPr>
        <p:spPr>
          <a:xfrm>
            <a:off x="1154954" y="1447800"/>
            <a:ext cx="8825659" cy="920422"/>
          </a:xfrm>
        </p:spPr>
        <p:txBody>
          <a:bodyPr tIns="90000" bIns="90000">
            <a:spAutoFit/>
          </a:bodyPr>
          <a:lstStyle/>
          <a:p>
            <a:r>
              <a:rPr 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Herzlich Willkommen!</a:t>
            </a: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de-DE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Informationen zum Schüler-BAföG</a:t>
            </a:r>
            <a:endParaRPr lang="de-DE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49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45884" y="1601198"/>
            <a:ext cx="1002030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BAföG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heißt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Bundesausbildungsförderungsgesetz</a:t>
            </a:r>
          </a:p>
          <a:p>
            <a:endParaRPr lang="de-DE" sz="20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Ziel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der Ausbildungsförderung ist es,  jedem jungen Menschen die Möglichkeit zu geben, unabhängig von seiner sozialen und wirtschaftlichen Situation eine Ausbildung zu absolvieren, die seinen Fähigkeiten und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Neigungen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entspricht. </a:t>
            </a:r>
            <a:endParaRPr lang="de-DE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Es handelt sich um eine </a:t>
            </a:r>
            <a:r>
              <a:rPr lang="de-D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staatliche Förderung,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de-D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zu 100 % durch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den Bund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finanziert wird.</a:t>
            </a:r>
          </a:p>
          <a:p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Ob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ein </a:t>
            </a:r>
            <a:r>
              <a:rPr 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Anspruch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auf Ausbildungsförderung besteht, hängt von zwei Faktoren ab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Ist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die Ausbildung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dem Grunde nach förderungsfähig?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Sind die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persönlichen Voraussetzungen erfüllt?</a:t>
            </a:r>
          </a:p>
        </p:txBody>
      </p:sp>
    </p:spTree>
    <p:extLst>
      <p:ext uri="{BB962C8B-B14F-4D97-AF65-F5344CB8AC3E}">
        <p14:creationId xmlns:p14="http://schemas.microsoft.com/office/powerpoint/2010/main" val="30739546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92727" y="350982"/>
            <a:ext cx="11383526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de-DE" sz="2000" b="1" dirty="0" smtClean="0">
              <a:latin typeface="Calibri" panose="020F0502020204030204" pitchFamily="34" charset="0"/>
            </a:endParaRPr>
          </a:p>
          <a:p>
            <a:r>
              <a:rPr lang="de-DE" sz="2000" b="1" dirty="0" smtClean="0">
                <a:latin typeface="Calibri" panose="020F0502020204030204" pitchFamily="34" charset="0"/>
              </a:rPr>
              <a:t>Ist die Ausbildung förderungsfähig</a:t>
            </a:r>
            <a:r>
              <a:rPr lang="de-DE" sz="2000" b="1" dirty="0">
                <a:latin typeface="Calibri" panose="020F0502020204030204" pitchFamily="34" charset="0"/>
              </a:rPr>
              <a:t>?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b="1" dirty="0">
                <a:latin typeface="Calibri" panose="020F0502020204030204" pitchFamily="34" charset="0"/>
              </a:rPr>
              <a:t> 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b="1" dirty="0" smtClean="0">
                <a:latin typeface="Calibri" panose="020F0502020204030204" pitchFamily="34" charset="0"/>
              </a:rPr>
              <a:t>Dem Grunde nach förderungsfähig sind: </a:t>
            </a:r>
            <a:endParaRPr lang="de-DE" sz="2000" dirty="0">
              <a:latin typeface="Calibri" panose="020F0502020204030204" pitchFamily="34" charset="0"/>
            </a:endParaRPr>
          </a:p>
          <a:p>
            <a:endParaRPr lang="de-DE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zwei- oder dreijährige Bildungsgänge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mit berufsqualifizierendem Abschluss, wie z. B. </a:t>
            </a:r>
            <a:r>
              <a:rPr lang="de-DE" sz="2000" dirty="0" smtClean="0">
                <a:latin typeface="Calibri" panose="020F0502020204030204" pitchFamily="34" charset="0"/>
              </a:rPr>
              <a:t>Kinderpfleger/in </a:t>
            </a:r>
            <a:r>
              <a:rPr lang="de-DE" sz="2000" dirty="0" smtClean="0">
                <a:latin typeface="Calibri" panose="020F0502020204030204" pitchFamily="34" charset="0"/>
              </a:rPr>
              <a:t>oder Sozialassistent/in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in Assistenten-Berufen,  wie z. B. Assistent für Ernährung und Versorgung, Chemisch-Technischer Assistent, PTA, ITA oder GTA, mit Schulabschluss Fachhochschulreife oder Hochschulreife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als Heilerziehungspfleger/in, als Erzieher/in </a:t>
            </a:r>
            <a:r>
              <a:rPr lang="de-DE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*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in Gesundheitsberufen, wie z. B.  Physio- oder Ergotherapie, Logopädie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de-DE" sz="2000" dirty="0" smtClean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Calibri" panose="020F0502020204030204" pitchFamily="34" charset="0"/>
              </a:rPr>
              <a:t>Fach- und Fachoberschulklassen, deren Besuch eine abgeschlossene Berufsausbildung  </a:t>
            </a:r>
            <a:r>
              <a:rPr lang="de-DE" sz="2000" dirty="0" smtClean="0">
                <a:latin typeface="Calibri" panose="020F0502020204030204" pitchFamily="34" charset="0"/>
              </a:rPr>
              <a:t>voraus-</a:t>
            </a:r>
          </a:p>
          <a:p>
            <a:pPr lvl="0"/>
            <a:r>
              <a:rPr lang="de-DE" sz="2000" dirty="0">
                <a:latin typeface="Calibri" panose="020F0502020204030204" pitchFamily="34" charset="0"/>
              </a:rPr>
              <a:t> </a:t>
            </a:r>
            <a:r>
              <a:rPr lang="de-DE" sz="2000" dirty="0" smtClean="0">
                <a:latin typeface="Calibri" panose="020F0502020204030204" pitchFamily="34" charset="0"/>
              </a:rPr>
              <a:t>     setzt</a:t>
            </a:r>
            <a:r>
              <a:rPr lang="de-DE" sz="2000" dirty="0">
                <a:latin typeface="Calibri" panose="020F0502020204030204" pitchFamily="34" charset="0"/>
              </a:rPr>
              <a:t>, wie beispielsweise die Klasse 12 </a:t>
            </a:r>
            <a:r>
              <a:rPr lang="de-DE" sz="2000" dirty="0" smtClean="0">
                <a:latin typeface="Calibri" panose="020F0502020204030204" pitchFamily="34" charset="0"/>
              </a:rPr>
              <a:t>B oder die Fachschulen </a:t>
            </a:r>
            <a:r>
              <a:rPr lang="de-DE" sz="2000" dirty="0">
                <a:latin typeface="Calibri" panose="020F0502020204030204" pitchFamily="34" charset="0"/>
              </a:rPr>
              <a:t>z. B. für Technik oder </a:t>
            </a:r>
            <a:r>
              <a:rPr lang="de-DE" sz="2000" dirty="0" smtClean="0">
                <a:latin typeface="Calibri" panose="020F0502020204030204" pitchFamily="34" charset="0"/>
              </a:rPr>
              <a:t>Betriebswirtschaft </a:t>
            </a:r>
            <a:r>
              <a:rPr lang="de-DE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*</a:t>
            </a:r>
            <a:endParaRPr lang="de-DE" sz="2000" dirty="0">
              <a:solidFill>
                <a:schemeClr val="bg2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lvl="0"/>
            <a:endParaRPr lang="de-DE" sz="2000" b="1" dirty="0">
              <a:solidFill>
                <a:schemeClr val="bg2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lvl="0"/>
            <a:r>
              <a:rPr lang="de-DE" sz="2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     * Besonderheit :</a:t>
            </a:r>
            <a:r>
              <a:rPr lang="de-DE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  </a:t>
            </a:r>
            <a:r>
              <a:rPr lang="de-DE" sz="2000" dirty="0">
                <a:latin typeface="Calibri" panose="020F0502020204030204" pitchFamily="34" charset="0"/>
              </a:rPr>
              <a:t>bei der </a:t>
            </a:r>
            <a:r>
              <a:rPr lang="de-DE" sz="2000" dirty="0" smtClean="0">
                <a:latin typeface="Calibri" panose="020F0502020204030204" pitchFamily="34" charset="0"/>
              </a:rPr>
              <a:t>Erzieher- und Heilerzieherausbildung und dem Besuch von Fachschulen </a:t>
            </a:r>
          </a:p>
          <a:p>
            <a:pPr lvl="0"/>
            <a:r>
              <a:rPr lang="de-DE" sz="2000" dirty="0">
                <a:latin typeface="Calibri" panose="020F0502020204030204" pitchFamily="34" charset="0"/>
              </a:rPr>
              <a:t>	</a:t>
            </a:r>
            <a:r>
              <a:rPr lang="de-DE" sz="2000" dirty="0" smtClean="0">
                <a:latin typeface="Calibri" panose="020F0502020204030204" pitchFamily="34" charset="0"/>
              </a:rPr>
              <a:t>			      besteht die Wahlmöglichkeit zwischen Schüler- und Aufstiegs-BAföG! 			  		             </a:t>
            </a:r>
            <a:r>
              <a:rPr lang="de-DE" sz="2000" dirty="0">
                <a:latin typeface="Calibri" panose="020F0502020204030204" pitchFamily="34" charset="0"/>
              </a:rPr>
              <a:t>		 </a:t>
            </a:r>
            <a:r>
              <a:rPr lang="de-DE" sz="2000" dirty="0" smtClean="0">
                <a:latin typeface="Calibri" panose="020F0502020204030204" pitchFamily="34" charset="0"/>
              </a:rPr>
              <a:t>     (Beratungsangebot siehe Seite 9)</a:t>
            </a:r>
            <a:endParaRPr lang="de-DE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2000" dirty="0">
                <a:latin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623835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402079" y="1016000"/>
            <a:ext cx="8896465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2000" dirty="0" smtClean="0">
                <a:latin typeface="Calibri" panose="020F0502020204030204" pitchFamily="34" charset="0"/>
              </a:rPr>
              <a:t>Ebenfalls dem Grunde nach förderungsfähig sind: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Abendrealschulen </a:t>
            </a:r>
            <a:r>
              <a:rPr lang="de-DE" sz="2000" dirty="0">
                <a:latin typeface="Calibri" panose="020F0502020204030204" pitchFamily="34" charset="0"/>
              </a:rPr>
              <a:t>(ab 3. </a:t>
            </a:r>
            <a:r>
              <a:rPr lang="de-DE" sz="2000" dirty="0" smtClean="0">
                <a:latin typeface="Calibri" panose="020F0502020204030204" pitchFamily="34" charset="0"/>
              </a:rPr>
              <a:t>Semester), Abendgymnasien </a:t>
            </a:r>
            <a:r>
              <a:rPr lang="de-DE" sz="2000" dirty="0">
                <a:latin typeface="Calibri" panose="020F0502020204030204" pitchFamily="34" charset="0"/>
              </a:rPr>
              <a:t>(ab 4. </a:t>
            </a:r>
            <a:r>
              <a:rPr lang="de-DE" sz="2000" dirty="0" smtClean="0">
                <a:latin typeface="Calibri" panose="020F0502020204030204" pitchFamily="34" charset="0"/>
              </a:rPr>
              <a:t>Semester) </a:t>
            </a:r>
            <a:r>
              <a:rPr lang="de-DE" sz="2000" dirty="0">
                <a:latin typeface="Calibri" panose="020F0502020204030204" pitchFamily="34" charset="0"/>
              </a:rPr>
              <a:t>bzw</a:t>
            </a:r>
            <a:r>
              <a:rPr lang="de-DE" sz="2000" dirty="0" smtClean="0">
                <a:latin typeface="Calibri" panose="020F0502020204030204" pitchFamily="34" charset="0"/>
              </a:rPr>
              <a:t>. Kolleg </a:t>
            </a:r>
            <a:r>
              <a:rPr lang="de-DE" sz="2000" dirty="0">
                <a:latin typeface="Calibri" panose="020F0502020204030204" pitchFamily="34" charset="0"/>
              </a:rPr>
              <a:t>(ab 1. </a:t>
            </a:r>
            <a:r>
              <a:rPr lang="de-DE" sz="2000" dirty="0" smtClean="0">
                <a:latin typeface="Calibri" panose="020F0502020204030204" pitchFamily="34" charset="0"/>
              </a:rPr>
              <a:t>Semester)  - im Kreis Borken möglich am Weiterbildungskolleg Westmünsterland Bocholt oder am </a:t>
            </a:r>
            <a:r>
              <a:rPr lang="de-DE" sz="2000" dirty="0" err="1" smtClean="0">
                <a:latin typeface="Calibri" panose="020F0502020204030204" pitchFamily="34" charset="0"/>
              </a:rPr>
              <a:t>Driland</a:t>
            </a:r>
            <a:r>
              <a:rPr lang="de-DE" sz="2000" dirty="0" smtClean="0">
                <a:latin typeface="Calibri" panose="020F0502020204030204" pitchFamily="34" charset="0"/>
              </a:rPr>
              <a:t> Kolleg Gronau</a:t>
            </a:r>
          </a:p>
          <a:p>
            <a:endParaRPr lang="de-DE" sz="20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Hochschulen/Fachhochschulen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nur in Ausnahmefällen förderungsfähig</a:t>
            </a:r>
            <a:r>
              <a:rPr lang="de-DE" dirty="0">
                <a:solidFill>
                  <a:schemeClr val="bg2">
                    <a:lumMod val="40000"/>
                    <a:lumOff val="60000"/>
                  </a:schemeClr>
                </a:solidFill>
              </a:rPr>
              <a:t>: </a:t>
            </a:r>
          </a:p>
          <a:p>
            <a:pPr lvl="1"/>
            <a:r>
              <a:rPr lang="de-DE" sz="2000" dirty="0" smtClean="0">
                <a:latin typeface="Calibri" panose="020F0502020204030204" pitchFamily="34" charset="0"/>
              </a:rPr>
              <a:t>allgemeinbildende Schulen und Berufsfachschulen ab Klasse 10, z. B.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Ausbildungsvorbereitung in Vollzeit,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einjährige Berufsfachschulen,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 Berufsfachschulen, </a:t>
            </a:r>
            <a:r>
              <a:rPr lang="de-DE" sz="2000" dirty="0" smtClean="0">
                <a:latin typeface="Calibri" panose="020F0502020204030204" pitchFamily="34" charset="0"/>
              </a:rPr>
              <a:t>die berufliche Kenntnisse und den schulischen Teil der Fachhochschulreife vermitteln,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Gesamtschulen, Gymnasien, berufliche Gymnasien mit Schwerpunkt</a:t>
            </a:r>
            <a:endParaRPr lang="de-DE" sz="2000" b="1" dirty="0" smtClean="0">
              <a:solidFill>
                <a:schemeClr val="bg2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lvl="0"/>
            <a:endParaRPr lang="de-DE" sz="2000" b="1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1077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65629" y="1452880"/>
            <a:ext cx="1017451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 smtClean="0">
                <a:latin typeface="Calibri" panose="020F0502020204030204" pitchFamily="34" charset="0"/>
              </a:rPr>
              <a:t>Sind die persönlichen Voraussetzungen erfüllt?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b="1" dirty="0">
                <a:latin typeface="Calibri" panose="020F0502020204030204" pitchFamily="34" charset="0"/>
              </a:rPr>
              <a:t> 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dirty="0">
                <a:latin typeface="Calibri" panose="020F0502020204030204" pitchFamily="34" charset="0"/>
              </a:rPr>
              <a:t>Zu den persönlichen Voraussetzungen </a:t>
            </a:r>
            <a:r>
              <a:rPr lang="de-DE" sz="2000" dirty="0" smtClean="0">
                <a:latin typeface="Calibri" panose="020F0502020204030204" pitchFamily="34" charset="0"/>
              </a:rPr>
              <a:t>zählen:</a:t>
            </a:r>
            <a:endParaRPr lang="de-DE" sz="2000" dirty="0">
              <a:latin typeface="Calibri" panose="020F0502020204030204" pitchFamily="34" charset="0"/>
            </a:endParaRPr>
          </a:p>
          <a:p>
            <a:endParaRPr lang="de-DE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Calibri" panose="020F0502020204030204" pitchFamily="34" charset="0"/>
              </a:rPr>
              <a:t>die </a:t>
            </a:r>
            <a:r>
              <a:rPr lang="de-DE" sz="2000" dirty="0" smtClean="0">
                <a:latin typeface="Calibri" panose="020F0502020204030204" pitchFamily="34" charset="0"/>
              </a:rPr>
              <a:t>Staatsangehörigkeit (bei einer Aufenthaltsgestattung besteht kein BAföG-Anspruch)</a:t>
            </a:r>
            <a:endParaRPr lang="de-DE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Calibri" panose="020F0502020204030204" pitchFamily="34" charset="0"/>
              </a:rPr>
              <a:t>die Eignung (prüft die Schule)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Calibri" panose="020F0502020204030204" pitchFamily="34" charset="0"/>
              </a:rPr>
              <a:t>das Alter </a:t>
            </a:r>
            <a:endParaRPr lang="de-DE" sz="2000" dirty="0" smtClean="0">
              <a:latin typeface="Calibri" panose="020F0502020204030204" pitchFamily="34" charset="0"/>
            </a:endParaRPr>
          </a:p>
          <a:p>
            <a:pPr lvl="0"/>
            <a:r>
              <a:rPr lang="de-DE" sz="2000" dirty="0">
                <a:latin typeface="Calibri" panose="020F0502020204030204" pitchFamily="34" charset="0"/>
              </a:rPr>
              <a:t> </a:t>
            </a:r>
            <a:r>
              <a:rPr lang="de-DE" sz="2000" dirty="0" smtClean="0">
                <a:latin typeface="Calibri" panose="020F0502020204030204" pitchFamily="34" charset="0"/>
              </a:rPr>
              <a:t>     Ausbildungsförderung </a:t>
            </a:r>
            <a:r>
              <a:rPr lang="de-DE" sz="2000" dirty="0">
                <a:latin typeface="Calibri" panose="020F0502020204030204" pitchFamily="34" charset="0"/>
              </a:rPr>
              <a:t>wird nicht geleistet, wenn die </a:t>
            </a:r>
            <a:r>
              <a:rPr lang="de-DE" sz="2000" dirty="0" smtClean="0">
                <a:latin typeface="Calibri" panose="020F0502020204030204" pitchFamily="34" charset="0"/>
              </a:rPr>
              <a:t>Auszubildenden</a:t>
            </a:r>
          </a:p>
          <a:p>
            <a:pPr lvl="0"/>
            <a:r>
              <a:rPr lang="de-DE" sz="2000" dirty="0" smtClean="0">
                <a:latin typeface="Calibri" panose="020F0502020204030204" pitchFamily="34" charset="0"/>
              </a:rPr>
              <a:t>      bei </a:t>
            </a:r>
            <a:r>
              <a:rPr lang="de-DE" sz="2000" dirty="0">
                <a:latin typeface="Calibri" panose="020F0502020204030204" pitchFamily="34" charset="0"/>
              </a:rPr>
              <a:t>Beginn des </a:t>
            </a:r>
            <a:r>
              <a:rPr lang="de-DE" sz="2000" dirty="0" smtClean="0">
                <a:latin typeface="Calibri" panose="020F0502020204030204" pitchFamily="34" charset="0"/>
              </a:rPr>
              <a:t>Ausbildungsabschnitts </a:t>
            </a:r>
            <a:r>
              <a:rPr lang="de-DE" sz="2000" dirty="0">
                <a:latin typeface="Calibri" panose="020F0502020204030204" pitchFamily="34" charset="0"/>
              </a:rPr>
              <a:t>das </a:t>
            </a:r>
            <a:r>
              <a:rPr lang="de-DE" sz="2000" dirty="0" smtClean="0">
                <a:latin typeface="Calibri" panose="020F0502020204030204" pitchFamily="34" charset="0"/>
              </a:rPr>
              <a:t>45. Lebensjahr vollendet haben.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dirty="0">
                <a:latin typeface="Calibri" panose="020F0502020204030204" pitchFamily="34" charset="0"/>
              </a:rPr>
              <a:t>      Ausnahmen </a:t>
            </a:r>
            <a:r>
              <a:rPr lang="de-DE" sz="2000" dirty="0" smtClean="0">
                <a:latin typeface="Calibri" panose="020F0502020204030204" pitchFamily="34" charset="0"/>
              </a:rPr>
              <a:t>aus </a:t>
            </a:r>
            <a:r>
              <a:rPr lang="de-DE" sz="2000" dirty="0">
                <a:latin typeface="Calibri" panose="020F0502020204030204" pitchFamily="34" charset="0"/>
              </a:rPr>
              <a:t>persönlichen oder </a:t>
            </a:r>
            <a:r>
              <a:rPr lang="de-DE" sz="2000" dirty="0" smtClean="0">
                <a:latin typeface="Calibri" panose="020F0502020204030204" pitchFamily="34" charset="0"/>
              </a:rPr>
              <a:t>familiären </a:t>
            </a:r>
            <a:r>
              <a:rPr lang="de-DE" sz="2000" dirty="0">
                <a:latin typeface="Calibri" panose="020F0502020204030204" pitchFamily="34" charset="0"/>
              </a:rPr>
              <a:t>Gründen sind </a:t>
            </a:r>
            <a:r>
              <a:rPr lang="de-DE" sz="2000" dirty="0" smtClean="0">
                <a:latin typeface="Calibri" panose="020F0502020204030204" pitchFamily="34" charset="0"/>
              </a:rPr>
              <a:t>möglich. </a:t>
            </a:r>
            <a:endParaRPr lang="de-DE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4494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57745" y="1209964"/>
            <a:ext cx="986443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000" b="1" dirty="0">
              <a:latin typeface="Calibri" panose="020F0502020204030204" pitchFamily="34" charset="0"/>
            </a:endParaRPr>
          </a:p>
          <a:p>
            <a:r>
              <a:rPr lang="de-DE" sz="2000" b="1" dirty="0" smtClean="0">
                <a:latin typeface="Calibri" panose="020F0502020204030204" pitchFamily="34" charset="0"/>
              </a:rPr>
              <a:t>Wie hoch ist die Förderung?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b="1" dirty="0">
                <a:latin typeface="Calibri" panose="020F0502020204030204" pitchFamily="34" charset="0"/>
              </a:rPr>
              <a:t> 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Der Bedarfssatz schwankt </a:t>
            </a:r>
            <a:r>
              <a:rPr lang="de-DE" sz="2000" dirty="0">
                <a:latin typeface="Calibri" panose="020F0502020204030204" pitchFamily="34" charset="0"/>
              </a:rPr>
              <a:t>je nach </a:t>
            </a:r>
            <a:r>
              <a:rPr lang="de-DE" sz="2000" dirty="0" smtClean="0">
                <a:latin typeface="Calibri" panose="020F0502020204030204" pitchFamily="34" charset="0"/>
              </a:rPr>
              <a:t>Schulform zwischen 262,00 </a:t>
            </a:r>
            <a:r>
              <a:rPr lang="de-DE" sz="2000" dirty="0">
                <a:latin typeface="Calibri" panose="020F0502020204030204" pitchFamily="34" charset="0"/>
              </a:rPr>
              <a:t>€ und </a:t>
            </a:r>
            <a:r>
              <a:rPr lang="de-DE" sz="2000" dirty="0" smtClean="0">
                <a:latin typeface="Calibri" panose="020F0502020204030204" pitchFamily="34" charset="0"/>
              </a:rPr>
              <a:t>903,00 </a:t>
            </a:r>
            <a:r>
              <a:rPr lang="de-DE" sz="2000" dirty="0">
                <a:latin typeface="Calibri" panose="020F0502020204030204" pitchFamily="34" charset="0"/>
              </a:rPr>
              <a:t>€ </a:t>
            </a:r>
            <a:r>
              <a:rPr lang="de-DE" sz="2000" dirty="0" smtClean="0">
                <a:latin typeface="Calibri" panose="020F0502020204030204" pitchFamily="34" charset="0"/>
              </a:rPr>
              <a:t>monatlich.</a:t>
            </a:r>
          </a:p>
          <a:p>
            <a:r>
              <a:rPr lang="de-DE" sz="2000" dirty="0" smtClean="0">
                <a:latin typeface="Calibri" panose="020F0502020204030204" pitchFamily="34" charset="0"/>
              </a:rPr>
              <a:t>Im </a:t>
            </a:r>
            <a:r>
              <a:rPr lang="de-DE" sz="2000" dirty="0">
                <a:latin typeface="Calibri" panose="020F0502020204030204" pitchFamily="34" charset="0"/>
              </a:rPr>
              <a:t>BAföG richtet sich der </a:t>
            </a:r>
            <a:r>
              <a:rPr lang="de-DE" sz="2000" dirty="0" smtClean="0">
                <a:latin typeface="Calibri" panose="020F0502020204030204" pitchFamily="34" charset="0"/>
              </a:rPr>
              <a:t>Bedarfssatz </a:t>
            </a:r>
            <a:r>
              <a:rPr lang="de-DE" sz="2000" dirty="0">
                <a:latin typeface="Calibri" panose="020F0502020204030204" pitchFamily="34" charset="0"/>
              </a:rPr>
              <a:t>danach, ob die Auszubildenden bei den Eltern wohnen oder nicht. Die Auszubildenden wohnen auch dann bei den Eltern, wenn der bewohnte Raum im Eigentum der Eltern steht</a:t>
            </a:r>
            <a:r>
              <a:rPr lang="de-DE" sz="2000" dirty="0" smtClean="0">
                <a:latin typeface="Calibri" panose="020F0502020204030204" pitchFamily="34" charset="0"/>
              </a:rPr>
              <a:t>.</a:t>
            </a:r>
          </a:p>
          <a:p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In der Regel ist die Höhe der Förderung abhängig vom Einkommen der leiblichen Eltern.</a:t>
            </a:r>
          </a:p>
          <a:p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Auszubildende, die ihr eigenes Kind betreuen, erhalten auf Antrag einen Zuschlag von 160 € monatlich pro Kind.</a:t>
            </a:r>
            <a:endParaRPr lang="de-DE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3349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1099127" y="1085272"/>
            <a:ext cx="929099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000" b="1" dirty="0" smtClean="0">
              <a:latin typeface="Calibri" panose="020F0502020204030204" pitchFamily="34" charset="0"/>
            </a:endParaRPr>
          </a:p>
          <a:p>
            <a:r>
              <a:rPr lang="de-DE" sz="2000" b="1" dirty="0" smtClean="0">
                <a:latin typeface="Calibri" panose="020F0502020204030204" pitchFamily="34" charset="0"/>
              </a:rPr>
              <a:t>Wer erhält eine elterneinkommensunabhängige Förderung?</a:t>
            </a:r>
          </a:p>
          <a:p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Das Einkommen </a:t>
            </a:r>
            <a:r>
              <a:rPr lang="de-DE" sz="2000" dirty="0">
                <a:latin typeface="Calibri" panose="020F0502020204030204" pitchFamily="34" charset="0"/>
              </a:rPr>
              <a:t>der Eltern bleibt </a:t>
            </a:r>
            <a:r>
              <a:rPr lang="de-DE" sz="2000" dirty="0" smtClean="0">
                <a:latin typeface="Calibri" panose="020F0502020204030204" pitchFamily="34" charset="0"/>
              </a:rPr>
              <a:t>anrechnungsfrei</a:t>
            </a:r>
          </a:p>
          <a:p>
            <a:endParaRPr lang="de-DE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beim </a:t>
            </a:r>
            <a:r>
              <a:rPr lang="de-DE" sz="2000" dirty="0">
                <a:latin typeface="Calibri" panose="020F0502020204030204" pitchFamily="34" charset="0"/>
              </a:rPr>
              <a:t>Besuch des Abendgymnasiums ab 4. Semester </a:t>
            </a:r>
            <a:r>
              <a:rPr lang="de-DE" sz="2000" dirty="0" smtClean="0">
                <a:latin typeface="Calibri" panose="020F0502020204030204" pitchFamily="34" charset="0"/>
              </a:rPr>
              <a:t>und des Kollegs ab 1. Semester -im Kreis Borken möglich am Weiterbildungskolleg Westmünsterland Bocholt oder am </a:t>
            </a:r>
            <a:r>
              <a:rPr lang="de-DE" sz="2000" dirty="0" err="1" smtClean="0">
                <a:latin typeface="Calibri" panose="020F0502020204030204" pitchFamily="34" charset="0"/>
              </a:rPr>
              <a:t>Driland</a:t>
            </a:r>
            <a:r>
              <a:rPr lang="de-DE" sz="2000" dirty="0" smtClean="0">
                <a:latin typeface="Calibri" panose="020F0502020204030204" pitchFamily="34" charset="0"/>
              </a:rPr>
              <a:t>-Kolleg Gronau,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wenn der/die Auszubildende bei Beginn des Ausbildungsabschnitts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das 30. Lebensjahr vollendet hat oder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5 Jahre nach Vollendung des 18. Lebensjahrs erwerbstätig war oder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nach einer zumindest dreijährigen Ausbildung 3 Jahre erwerbstätig war.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168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63783" y="701964"/>
            <a:ext cx="908858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>
                <a:latin typeface="Calibri" panose="020F0502020204030204" pitchFamily="34" charset="0"/>
              </a:rPr>
              <a:t>Ab wann </a:t>
            </a:r>
            <a:r>
              <a:rPr lang="de-DE" sz="2000" b="1" dirty="0" smtClean="0">
                <a:latin typeface="Calibri" panose="020F0502020204030204" pitchFamily="34" charset="0"/>
              </a:rPr>
              <a:t>wird </a:t>
            </a:r>
            <a:r>
              <a:rPr lang="de-DE" sz="2000" b="1" dirty="0">
                <a:latin typeface="Calibri" panose="020F0502020204030204" pitchFamily="34" charset="0"/>
              </a:rPr>
              <a:t>Ausbildungsförderung gezahlt</a:t>
            </a:r>
            <a:r>
              <a:rPr lang="de-DE" sz="2000" b="1" dirty="0" smtClean="0">
                <a:latin typeface="Calibri" panose="020F0502020204030204" pitchFamily="34" charset="0"/>
              </a:rPr>
              <a:t>?</a:t>
            </a:r>
          </a:p>
          <a:p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BAföG </a:t>
            </a:r>
            <a:r>
              <a:rPr lang="de-DE" sz="2000" dirty="0">
                <a:latin typeface="Calibri" panose="020F0502020204030204" pitchFamily="34" charset="0"/>
              </a:rPr>
              <a:t>wird </a:t>
            </a:r>
            <a:r>
              <a:rPr lang="de-DE" sz="2000" dirty="0" smtClean="0">
                <a:latin typeface="Calibri" panose="020F0502020204030204" pitchFamily="34" charset="0"/>
              </a:rPr>
              <a:t>vom </a:t>
            </a:r>
            <a:r>
              <a:rPr lang="de-DE" sz="2000" dirty="0">
                <a:latin typeface="Calibri" panose="020F0502020204030204" pitchFamily="34" charset="0"/>
              </a:rPr>
              <a:t>Beginn des Monats an geleistet, in dem die Ausbildung </a:t>
            </a:r>
            <a:r>
              <a:rPr lang="de-DE" sz="2000" dirty="0" smtClean="0">
                <a:latin typeface="Calibri" panose="020F0502020204030204" pitchFamily="34" charset="0"/>
              </a:rPr>
              <a:t>aufgenommen wird, </a:t>
            </a:r>
            <a:r>
              <a:rPr lang="de-DE" sz="2000" dirty="0">
                <a:latin typeface="Calibri" panose="020F0502020204030204" pitchFamily="34" charset="0"/>
              </a:rPr>
              <a:t>frühestens jedoch vom Beginn des Antragsmonats an.</a:t>
            </a:r>
          </a:p>
          <a:p>
            <a:endParaRPr lang="de-DE" sz="2000" b="1" dirty="0">
              <a:latin typeface="Calibri" panose="020F0502020204030204" pitchFamily="34" charset="0"/>
            </a:endParaRPr>
          </a:p>
          <a:p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2000" b="1" dirty="0" smtClean="0">
                <a:latin typeface="Calibri" panose="020F0502020204030204" pitchFamily="34" charset="0"/>
              </a:rPr>
              <a:t>Muss </a:t>
            </a:r>
            <a:r>
              <a:rPr lang="de-DE" sz="2000" b="1" dirty="0">
                <a:latin typeface="Calibri" panose="020F0502020204030204" pitchFamily="34" charset="0"/>
              </a:rPr>
              <a:t>die Förderung zurückgezahlt werden</a:t>
            </a:r>
            <a:r>
              <a:rPr lang="de-DE" sz="2000" b="1" dirty="0" smtClean="0">
                <a:latin typeface="Calibri" panose="020F0502020204030204" pitchFamily="34" charset="0"/>
              </a:rPr>
              <a:t>?</a:t>
            </a:r>
          </a:p>
          <a:p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Schüler-BAföG </a:t>
            </a:r>
            <a:r>
              <a:rPr lang="de-DE" sz="2000" dirty="0">
                <a:latin typeface="Calibri" panose="020F0502020204030204" pitchFamily="34" charset="0"/>
              </a:rPr>
              <a:t>wird als </a:t>
            </a:r>
            <a:r>
              <a:rPr lang="de-DE" sz="2000" b="1" dirty="0">
                <a:latin typeface="Calibri" panose="020F0502020204030204" pitchFamily="34" charset="0"/>
              </a:rPr>
              <a:t>Zuschuss</a:t>
            </a:r>
            <a:r>
              <a:rPr lang="de-DE" sz="2000" dirty="0">
                <a:latin typeface="Calibri" panose="020F0502020204030204" pitchFamily="34" charset="0"/>
              </a:rPr>
              <a:t> gezahlt und muss nicht </a:t>
            </a:r>
            <a:r>
              <a:rPr lang="de-DE" sz="2000" dirty="0" smtClean="0">
                <a:latin typeface="Calibri" panose="020F0502020204030204" pitchFamily="34" charset="0"/>
              </a:rPr>
              <a:t>zurückgezahlt </a:t>
            </a:r>
            <a:r>
              <a:rPr lang="de-DE" sz="2000" dirty="0">
                <a:latin typeface="Calibri" panose="020F0502020204030204" pitchFamily="34" charset="0"/>
              </a:rPr>
              <a:t>werden.</a:t>
            </a:r>
          </a:p>
          <a:p>
            <a:r>
              <a:rPr lang="de-DE" sz="2000" dirty="0">
                <a:latin typeface="Calibri" panose="020F0502020204030204" pitchFamily="34" charset="0"/>
              </a:rPr>
              <a:t> </a:t>
            </a:r>
            <a:endParaRPr lang="de-DE" sz="2000" dirty="0" smtClean="0">
              <a:latin typeface="Calibri" panose="020F0502020204030204" pitchFamily="34" charset="0"/>
            </a:endParaRPr>
          </a:p>
          <a:p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b="1" dirty="0">
                <a:latin typeface="Calibri" panose="020F0502020204030204" pitchFamily="34" charset="0"/>
              </a:rPr>
              <a:t>Wo wird eine Förderung nach dem BAföG beantragt</a:t>
            </a:r>
            <a:r>
              <a:rPr lang="de-DE" sz="2000" b="1" dirty="0" smtClean="0">
                <a:latin typeface="Calibri" panose="020F0502020204030204" pitchFamily="34" charset="0"/>
              </a:rPr>
              <a:t>?</a:t>
            </a:r>
          </a:p>
          <a:p>
            <a:endParaRPr lang="de-DE" sz="2000" b="1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in der Regel beim Amt für Ausbildungsförderung am Wohnort der Eltern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für Schüler/innen am Abendgymnasium und am Kolleg des Weiterbildungskollegs Westmünsterland und des </a:t>
            </a:r>
            <a:r>
              <a:rPr lang="de-DE" sz="2000" dirty="0" err="1" smtClean="0">
                <a:latin typeface="Calibri" panose="020F0502020204030204" pitchFamily="34" charset="0"/>
              </a:rPr>
              <a:t>Driland</a:t>
            </a:r>
            <a:r>
              <a:rPr lang="de-DE" sz="2000" dirty="0" smtClean="0">
                <a:latin typeface="Calibri" panose="020F0502020204030204" pitchFamily="34" charset="0"/>
              </a:rPr>
              <a:t>-Kollegs beim Amt für Ausbildungsförderung des Kreises Borken</a:t>
            </a:r>
            <a:endParaRPr lang="de-DE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7454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21108" y="774557"/>
            <a:ext cx="11533051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Antragsunterlagen sind erhältlich:</a:t>
            </a:r>
          </a:p>
          <a:p>
            <a:endParaRPr lang="de-DE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in allen Bürgerbüros der Städte und Gemeinden des Kreises Borken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im Internet unter</a:t>
            </a:r>
            <a:r>
              <a:rPr lang="de-DE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 kreis-borken.de/</a:t>
            </a:r>
            <a:r>
              <a:rPr lang="de-DE" sz="2000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bafoeg</a:t>
            </a:r>
            <a:endParaRPr lang="de-DE" sz="2000" dirty="0" smtClean="0">
              <a:solidFill>
                <a:schemeClr val="bg2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Online Beantragung unter </a:t>
            </a:r>
            <a:r>
              <a:rPr lang="de-DE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bafoeg-digital.de</a:t>
            </a:r>
            <a:endParaRPr lang="de-DE" sz="2000" dirty="0">
              <a:solidFill>
                <a:schemeClr val="bg2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Persönliche und telefonische Beratung:</a:t>
            </a:r>
          </a:p>
          <a:p>
            <a:endParaRPr lang="de-DE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per Telefon unter 02861 – 681 1430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per Mail unter </a:t>
            </a:r>
            <a:r>
              <a:rPr lang="de-DE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bafoeg@kreis-borken.de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im Kreishaus Borken, </a:t>
            </a:r>
            <a:r>
              <a:rPr lang="de-DE" sz="2000" dirty="0" err="1" smtClean="0">
                <a:latin typeface="Calibri" panose="020F0502020204030204" pitchFamily="34" charset="0"/>
              </a:rPr>
              <a:t>Burloer</a:t>
            </a:r>
            <a:r>
              <a:rPr lang="de-DE" sz="2000" dirty="0" smtClean="0">
                <a:latin typeface="Calibri" panose="020F0502020204030204" pitchFamily="34" charset="0"/>
              </a:rPr>
              <a:t> Str. 93, 46325 Borken (Anmeldung empfehlenswert)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4800" dirty="0" smtClean="0">
                <a:latin typeface="Calibri" panose="020F0502020204030204" pitchFamily="34" charset="0"/>
              </a:rPr>
              <a:t>Vielen Dank für Ihr Interesse!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1489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711</Words>
  <Application>Microsoft Office PowerPoint</Application>
  <PresentationFormat>Breitbild</PresentationFormat>
  <Paragraphs>107</Paragraphs>
  <Slides>9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Wingdings</vt:lpstr>
      <vt:lpstr>Wingdings 3</vt:lpstr>
      <vt:lpstr>Ion</vt:lpstr>
      <vt:lpstr>Herzlich Willkommen!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König, Bärbel</dc:creator>
  <cp:lastModifiedBy>König, Bärbel</cp:lastModifiedBy>
  <cp:revision>172</cp:revision>
  <cp:lastPrinted>2023-05-03T12:06:16Z</cp:lastPrinted>
  <dcterms:created xsi:type="dcterms:W3CDTF">2021-02-03T13:39:44Z</dcterms:created>
  <dcterms:modified xsi:type="dcterms:W3CDTF">2023-05-09T07:45:08Z</dcterms:modified>
</cp:coreProperties>
</file>